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1" r:id="rId8"/>
    <p:sldId id="263" r:id="rId9"/>
    <p:sldId id="308" r:id="rId10"/>
    <p:sldId id="267" r:id="rId11"/>
    <p:sldId id="275" r:id="rId12"/>
    <p:sldId id="276" r:id="rId13"/>
    <p:sldId id="274" r:id="rId14"/>
    <p:sldId id="280" r:id="rId15"/>
    <p:sldId id="305" r:id="rId16"/>
    <p:sldId id="306" r:id="rId17"/>
    <p:sldId id="281" r:id="rId18"/>
    <p:sldId id="285" r:id="rId19"/>
    <p:sldId id="284" r:id="rId20"/>
  </p:sldIdLst>
  <p:sldSz cx="9144000" cy="5143500"/>
  <p:notesSz cx="6858000" cy="9144000"/>
  <p:embeddedFontLst>
    <p:embeddedFont>
      <p:font typeface="Montserrat ExtraBold"/>
      <p:regular r:id="rId24"/>
    </p:embeddedFont>
    <p:embeddedFont>
      <p:font typeface="Montserrat"/>
      <p:regular r:id="rId25"/>
    </p:embeddedFont>
    <p:embeddedFont>
      <p:font typeface="Montserrat Medium"/>
      <p:regular r:id="rId26"/>
    </p:embeddedFont>
    <p:embeddedFont>
      <p:font typeface="Montserrat ExtraLight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40"/>
    <a:srgbClr val="122641"/>
    <a:srgbClr val="00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latin typeface="Calibri" charset="0"/>
              </a:rPr>
              <a:t>INFORMATION SECURITY</a:t>
            </a:r>
            <a:endParaRPr lang="de-DE" altLang="en-GB">
              <a:latin typeface="Calibri" charset="0"/>
            </a:endParaRPr>
          </a:p>
        </p:txBody>
      </p:sp>
      <p:sp>
        <p:nvSpPr>
          <p:cNvPr id="163" name="Google Shape;163;p38"/>
          <p:cNvSpPr txBox="1"/>
          <p:nvPr>
            <p:ph type="subTitle" idx="1"/>
          </p:nvPr>
        </p:nvSpPr>
        <p:spPr>
          <a:xfrm>
            <a:off x="2124210" y="372370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Name: Shezonia Idrees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Rollno: BITF22M044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Subject: Information Security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Submitted to: Sir Huzaifa Nazir</a:t>
            </a:r>
            <a:endParaRPr lang="en-US" altLang="en-US"/>
          </a:p>
        </p:txBody>
      </p:sp>
      <p:sp>
        <p:nvSpPr>
          <p:cNvPr id="164" name="Google Shape;164;p38"/>
          <p:cNvSpPr txBox="1"/>
          <p:nvPr>
            <p:ph type="ctrTitle"/>
          </p:nvPr>
        </p:nvSpPr>
        <p:spPr>
          <a:xfrm>
            <a:off x="2918460" y="843915"/>
            <a:ext cx="3284220" cy="224536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US" sz="2200" b="0">
                <a:solidFill>
                  <a:srgbClr val="001633"/>
                </a:solidFill>
                <a:latin typeface="Calibri" charset="0"/>
                <a:ea typeface="Montserrat ExtraLight"/>
                <a:cs typeface="Montserrat ExtraLight"/>
                <a:sym typeface="Montserrat ExtraLight"/>
              </a:rPr>
              <a:t>.</a:t>
            </a:r>
            <a:endParaRPr lang="de-DE" altLang="en-US" sz="2200" b="0">
              <a:solidFill>
                <a:srgbClr val="001633"/>
              </a:solidFill>
              <a:latin typeface="Calibri" charset="0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329161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Defense Strategies</a:t>
            </a:r>
            <a:endParaRPr lang="en-US" altLang="en-US"/>
          </a:p>
        </p:txBody>
      </p:sp>
      <p:sp>
        <p:nvSpPr>
          <p:cNvPr id="2004" name="Google Shape;2004;p58"/>
          <p:cNvSpPr txBox="1"/>
          <p:nvPr>
            <p:ph type="title" idx="2"/>
          </p:nvPr>
        </p:nvSpPr>
        <p:spPr>
          <a:xfrm>
            <a:off x="592455" y="3052445"/>
            <a:ext cx="1977390" cy="548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Adversari</a:t>
            </a:r>
            <a:r>
              <a:rPr lang="de-DE" altLang="en-US">
                <a:latin typeface="Calibri" charset="0"/>
              </a:rPr>
              <a:t>a</a:t>
            </a:r>
            <a:r>
              <a:rPr lang="en-US" altLang="en-US"/>
              <a:t>l Training</a:t>
            </a:r>
            <a:endParaRPr lang="en-US" altLang="en-US"/>
          </a:p>
        </p:txBody>
      </p:sp>
      <p:sp>
        <p:nvSpPr>
          <p:cNvPr id="2005" name="Google Shape;2005;p58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Include adversarial examples in training</a:t>
            </a:r>
            <a:endParaRPr lang="en-US" altLang="en-US"/>
          </a:p>
        </p:txBody>
      </p:sp>
      <p:sp>
        <p:nvSpPr>
          <p:cNvPr id="2006" name="Google Shape;2006;p58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Defensive Distillation</a:t>
            </a:r>
            <a:endParaRPr lang="en-US" altLang="en-US"/>
          </a:p>
        </p:txBody>
      </p:sp>
      <p:sp>
        <p:nvSpPr>
          <p:cNvPr id="2007" name="Google Shape;2007;p58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Train with soft labels to reduce sensitivity</a:t>
            </a:r>
            <a:endParaRPr lang="en-US" altLang="en-US"/>
          </a:p>
        </p:txBody>
      </p:sp>
      <p:sp>
        <p:nvSpPr>
          <p:cNvPr id="2008" name="Google Shape;2008;p58"/>
          <p:cNvSpPr txBox="1"/>
          <p:nvPr>
            <p:ph type="title" idx="5"/>
          </p:nvPr>
        </p:nvSpPr>
        <p:spPr>
          <a:xfrm>
            <a:off x="4404995" y="3051810"/>
            <a:ext cx="2258060" cy="579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Input Preprocessing</a:t>
            </a:r>
            <a:endParaRPr lang="en-US" altLang="en-US"/>
          </a:p>
        </p:txBody>
      </p:sp>
      <p:sp>
        <p:nvSpPr>
          <p:cNvPr id="2009" name="Google Shape;2009;p58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Denoising, resizing, feature squeezing</a:t>
            </a:r>
            <a:endParaRPr lang="en-US" altLang="en-US"/>
          </a:p>
        </p:txBody>
      </p:sp>
      <p:sp>
        <p:nvSpPr>
          <p:cNvPr id="2010" name="Google Shape;2010;p58"/>
          <p:cNvSpPr txBox="1"/>
          <p:nvPr>
            <p:ph type="title" idx="7"/>
          </p:nvPr>
        </p:nvSpPr>
        <p:spPr>
          <a:xfrm>
            <a:off x="6574155" y="3052445"/>
            <a:ext cx="2175510" cy="541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Model Architecture </a:t>
            </a:r>
            <a:endParaRPr lang="en-US" altLang="en-US"/>
          </a:p>
        </p:txBody>
      </p:sp>
      <p:sp>
        <p:nvSpPr>
          <p:cNvPr id="2011" name="Google Shape;2011;p58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Robust architectures, formal guarantees</a:t>
            </a:r>
            <a:endParaRPr lang="en-US" altLang="en-US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5304069" y="225897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21" name="Google Shape;2021;p58"/>
          <p:cNvGrpSpPr/>
          <p:nvPr/>
        </p:nvGrpSpPr>
        <p:grpSpPr>
          <a:xfrm>
            <a:off x="1510148" y="2249004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24" name="Google Shape;2024;p58"/>
          <p:cNvGrpSpPr/>
          <p:nvPr/>
        </p:nvGrpSpPr>
        <p:grpSpPr>
          <a:xfrm>
            <a:off x="3420343" y="2252224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/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GB">
              <a:solidFill>
                <a:srgbClr val="001633"/>
              </a:solidFill>
              <a:latin typeface="Calibri" charset="0"/>
            </a:endParaRPr>
          </a:p>
        </p:txBody>
      </p:sp>
      <p:sp>
        <p:nvSpPr>
          <p:cNvPr id="1987" name="Google Shape;1987;p56"/>
          <p:cNvSpPr txBox="1"/>
          <p:nvPr>
            <p:ph type="body" idx="1"/>
          </p:nvPr>
        </p:nvSpPr>
        <p:spPr>
          <a:xfrm>
            <a:off x="2771775" y="1720850"/>
            <a:ext cx="3547110" cy="1940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2400"/>
              <a:t>How to Defend Against Adversarial ML Attacks</a:t>
            </a:r>
            <a:endParaRPr lang="en-US" altLang="en-US" sz="240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203835" y="32196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GB">
              <a:solidFill>
                <a:srgbClr val="001633"/>
              </a:solidFill>
              <a:latin typeface="Calibri" charset="0"/>
            </a:endParaRPr>
          </a:p>
        </p:txBody>
      </p:sp>
      <p:sp>
        <p:nvSpPr>
          <p:cNvPr id="2090" name="Google Shape;2090;p62"/>
          <p:cNvSpPr txBox="1"/>
          <p:nvPr>
            <p:ph type="body" idx="2"/>
          </p:nvPr>
        </p:nvSpPr>
        <p:spPr>
          <a:xfrm>
            <a:off x="4703375" y="48415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altLang="en-US">
                <a:solidFill>
                  <a:schemeClr val="lt1"/>
                </a:solidFill>
              </a:rPr>
              <a:t>Build robustness during model development</a:t>
            </a:r>
            <a:endParaRPr lang="en-US" altLang="en-US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altLang="en-US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altLang="en-US">
                <a:solidFill>
                  <a:schemeClr val="lt1"/>
                </a:solidFill>
              </a:rPr>
              <a:t>Use adversarial training (add crafted perturbations in training batches)</a:t>
            </a:r>
            <a:endParaRPr lang="en-US" altLang="en-US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altLang="en-US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altLang="en-US">
                <a:solidFill>
                  <a:schemeClr val="lt1"/>
                </a:solidFill>
              </a:rPr>
              <a:t>Prevent data poisoning: validate inputs, check data provenance, quarantine suspicious samples</a:t>
            </a:r>
            <a:endParaRPr lang="en-US" altLang="en-US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altLang="en-US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altLang="en-US">
                <a:solidFill>
                  <a:schemeClr val="lt1"/>
                </a:solidFill>
              </a:rPr>
              <a:t>Architecture choices: simpler networks, regularization, ensemble methods</a:t>
            </a:r>
            <a:endParaRPr lang="en-US" altLang="en-US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altLang="en-US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altLang="en-US">
                <a:solidFill>
                  <a:schemeClr val="lt1"/>
                </a:solidFill>
              </a:rPr>
              <a:t>Verify third-party model weights: sign artifacts, use cryptographic hashes, rotate training seeds</a:t>
            </a:r>
            <a:endParaRPr lang="en-US" altLang="en-US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Proactive Defense Strategies</a:t>
            </a:r>
            <a:endParaRPr lang="en-US" altLang="en-US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/>
          <p:nvPr>
            <p:ph type="subTitle" idx="1"/>
          </p:nvPr>
        </p:nvSpPr>
        <p:spPr/>
        <p:txBody>
          <a:bodyPr/>
          <a:p>
            <a:r>
              <a:rPr lang="de-DE" altLang="en-US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US">
              <a:solidFill>
                <a:srgbClr val="001633"/>
              </a:solidFill>
              <a:latin typeface="Calibri" charset="0"/>
            </a:endParaRPr>
          </a:p>
        </p:txBody>
      </p:sp>
      <p:sp>
        <p:nvSpPr>
          <p:cNvPr id="3" name="Text Placeholder 2"/>
          <p:cNvSpPr/>
          <p:nvPr>
            <p:ph type="body" idx="2"/>
          </p:nvPr>
        </p:nvSpPr>
        <p:spPr>
          <a:xfrm>
            <a:off x="4716075" y="483515"/>
            <a:ext cx="3468900" cy="3324300"/>
          </a:xfrm>
        </p:spPr>
        <p:txBody>
          <a:bodyPr/>
          <a:p>
            <a:r>
              <a:rPr lang="en-US" altLang="en-US"/>
              <a:t>Monitor input distributions, embeddings, confidence scores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Inline detectors: flag anomalous inputs or ensemble disagreement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Automatic response: throttle, isolate requests, switch to robust backup model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Capture raw inputs, outputs, and detector scores for investigation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Follow incident runbook: collect evidence, assess impact, rollback, retrain</a:t>
            </a:r>
            <a:endParaRPr lang="en-US" altLang="en-US"/>
          </a:p>
        </p:txBody>
      </p:sp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Detection and Response Capabilities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/>
          <p:nvPr>
            <p:ph type="subTitle" idx="1"/>
          </p:nvPr>
        </p:nvSpPr>
        <p:spPr/>
        <p:txBody>
          <a:bodyPr/>
          <a:p>
            <a:r>
              <a:rPr lang="de-DE" altLang="en-US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US">
              <a:solidFill>
                <a:srgbClr val="001633"/>
              </a:solidFill>
              <a:latin typeface="Calibri" charset="0"/>
            </a:endParaRPr>
          </a:p>
        </p:txBody>
      </p:sp>
      <p:sp>
        <p:nvSpPr>
          <p:cNvPr id="3" name="Text Placeholder 2"/>
          <p:cNvSpPr/>
          <p:nvPr>
            <p:ph type="body" idx="2"/>
          </p:nvPr>
        </p:nvSpPr>
        <p:spPr>
          <a:xfrm>
            <a:off x="4716075" y="340005"/>
            <a:ext cx="3468900" cy="3324300"/>
          </a:xfrm>
        </p:spPr>
        <p:txBody>
          <a:bodyPr/>
          <a:p>
            <a:r>
              <a:rPr lang="en-US" altLang="en-US"/>
              <a:t>Treat ML like any critical system: integrate with existing security stack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Validate data at every pipeline entry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Protect model registry: signed files, history tracking, robustness tests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Monitor model servers alongside other workloads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Maintain model inventory: owners, risk ratings, robustness scores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Clear role separation: CISOs for policy, SOC managers for integration, analysts for alerts</a:t>
            </a:r>
            <a:endParaRPr lang="en-US" altLang="en-US"/>
          </a:p>
        </p:txBody>
      </p:sp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Enterprise ML Security Architecture</a:t>
            </a: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Real-World Examples</a:t>
            </a:r>
            <a:endParaRPr lang="en-US" altLang="en-US"/>
          </a:p>
        </p:txBody>
      </p:sp>
      <p:sp>
        <p:nvSpPr>
          <p:cNvPr id="2098" name="Google Shape;2098;p63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GB">
              <a:solidFill>
                <a:srgbClr val="001633"/>
              </a:solidFill>
              <a:latin typeface="Calibri" charset="0"/>
            </a:endParaRPr>
          </a:p>
        </p:txBody>
      </p:sp>
      <p:sp>
        <p:nvSpPr>
          <p:cNvPr id="2099" name="Google Shape;2099;p63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</a:t>
            </a:r>
            <a:r>
              <a:rPr lang="en-US" altLang="en-US"/>
              <a:t>Tesla Autopilot (2019): Stickers on stop signs fooled vision system</a:t>
            </a:r>
            <a:endParaRPr lang="en-US" altLang="en-US"/>
          </a:p>
        </p:txBody>
      </p:sp>
      <p:sp>
        <p:nvSpPr>
          <p:cNvPr id="2101" name="Google Shape;2101;p63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ProofPoint Email Security (2020): Minimal changes bypassed filters</a:t>
            </a:r>
            <a:endParaRPr lang="en-US" altLang="en-US"/>
          </a:p>
        </p:txBody>
      </p:sp>
      <p:sp>
        <p:nvSpPr>
          <p:cNvPr id="2102" name="Google Shape;2102;p63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GB">
              <a:solidFill>
                <a:srgbClr val="001633"/>
              </a:solidFill>
              <a:latin typeface="Calibri" charset="0"/>
            </a:endParaRPr>
          </a:p>
        </p:txBody>
      </p:sp>
      <p:sp>
        <p:nvSpPr>
          <p:cNvPr id="2103" name="Google Shape;2103;p63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Microsoft Tay (2016): Manipulated chatbot responses</a:t>
            </a:r>
            <a:endParaRPr lang="en-US" altLang="en-US"/>
          </a:p>
        </p:txBody>
      </p:sp>
      <p:sp>
        <p:nvSpPr>
          <p:cNvPr id="2104" name="Google Shape;2104;p63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GB">
              <a:solidFill>
                <a:srgbClr val="001633"/>
              </a:solidFill>
              <a:latin typeface="Calibri" charset="0"/>
            </a:endParaRPr>
          </a:p>
        </p:txBody>
      </p:sp>
      <p:sp>
        <p:nvSpPr>
          <p:cNvPr id="2105" name="Google Shape;2105;p63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Traffic Cameras (2021): IR LEDs evaded facial recognition</a:t>
            </a:r>
            <a:endParaRPr lang="en-US" altLang="en-US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" name="Title 0"/>
          <p:cNvSpPr/>
          <p:nvPr>
            <p:ph type="title" idx="3"/>
          </p:nvPr>
        </p:nvSpPr>
        <p:spPr>
          <a:xfrm>
            <a:off x="4643725" y="339615"/>
            <a:ext cx="5043600" cy="941400"/>
          </a:xfrm>
        </p:spPr>
        <p:txBody>
          <a:bodyPr/>
          <a:p>
            <a:r>
              <a:rPr lang="de-DE" altLang="en-US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US">
              <a:solidFill>
                <a:srgbClr val="001633"/>
              </a:solidFill>
              <a:latin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/>
          <p:nvPr>
            <p:ph type="title"/>
          </p:nvPr>
        </p:nvSpPr>
        <p:spPr>
          <a:xfrm>
            <a:off x="2062800" y="206740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Conclusion</a:t>
            </a:r>
            <a:endParaRPr lang="en-US" altLang="en-US"/>
          </a:p>
        </p:txBody>
      </p:sp>
      <p:sp>
        <p:nvSpPr>
          <p:cNvPr id="2153" name="Google Shape;2153;p67"/>
          <p:cNvSpPr txBox="1"/>
          <p:nvPr>
            <p:ph type="subTitle" idx="1"/>
          </p:nvPr>
        </p:nvSpPr>
        <p:spPr>
          <a:xfrm>
            <a:off x="2897135" y="3003340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Adversarial ML exposes model vulnerabilities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Continuous research in defense is critical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Robust AI requires proactive security &amp; detection strategies</a:t>
            </a:r>
            <a:endParaRPr lang="en-US" altLang="en-US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27873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REFERENCES</a:t>
            </a:r>
            <a:endParaRPr lang="en-US" altLang="en-US"/>
          </a:p>
        </p:txBody>
      </p:sp>
      <p:sp>
        <p:nvSpPr>
          <p:cNvPr id="2142" name="Google Shape;2142;p66"/>
          <p:cNvSpPr txBox="1"/>
          <p:nvPr>
            <p:ph type="subTitle" idx="1"/>
          </p:nvPr>
        </p:nvSpPr>
        <p:spPr>
          <a:xfrm>
            <a:off x="1619885" y="1060450"/>
            <a:ext cx="7123430" cy="3423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1.What Is an Adversarial AI Attack- paloaltonetworks</a:t>
            </a:r>
            <a:endParaRPr lang="en-US" alt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2.Adversarial machine learning threat analysis and remediation in Open Radio Access Network (O-RAN)- sciencedirect</a:t>
            </a:r>
            <a:endParaRPr lang="en-US" alt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3.A System-Driven Taxonomy of Attacks and Defenses in Adversarial Machine Learning-nih</a:t>
            </a:r>
            <a:endParaRPr lang="en-US" alt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4.Adversarial Attacks in Machine Learning Based Access Control- ceur</a:t>
            </a:r>
            <a:endParaRPr lang="en-US" alt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5.Adversarial Attacks- sentinelone</a:t>
            </a:r>
            <a:endParaRPr lang="en-US" alt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6.Adversarial Machine Learning in Cybersecurity: A Review on Defending Against AI-Driven Attacks- researchgate</a:t>
            </a:r>
            <a:endParaRPr lang="en-US" alt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7.Adversarial Machine Learning: Techniques, Risks, and Applications-birchwoodu</a:t>
            </a:r>
            <a:endParaRPr lang="en-US" alt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8.Adversarial machine learning- Wikipedia</a:t>
            </a:r>
            <a:endParaRPr lang="en-US" alt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9.What are adversarial attacks in machine learning and how to prevent them- labellerr</a:t>
            </a:r>
            <a:endParaRPr lang="en-US" alt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10.The Threat of Adversarial AI- wiz</a:t>
            </a:r>
            <a:endParaRPr lang="en-US" altLang="en-US" sz="140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938500" y="1779160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Adversarial ML Attacks: How Hackers Manipulate ML Models</a:t>
            </a:r>
            <a:endParaRPr lang="en-US" altLang="en-US"/>
          </a:p>
        </p:txBody>
      </p:sp>
      <p:sp>
        <p:nvSpPr>
          <p:cNvPr id="171" name="Google Shape;171;p39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>
                <a:solidFill>
                  <a:srgbClr val="001633"/>
                </a:solidFill>
                <a:latin typeface="Calibri" charset="0"/>
              </a:rPr>
              <a:t>.</a:t>
            </a:r>
            <a:endParaRPr lang="de-DE">
              <a:solidFill>
                <a:srgbClr val="001633"/>
              </a:solidFill>
              <a:latin typeface="Calibri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43345" y="15633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ctrTitle"/>
          </p:nvPr>
        </p:nvSpPr>
        <p:spPr>
          <a:xfrm>
            <a:off x="4285500" y="1851800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/>
              <a:t>What is Adversarial Machine Learning?</a:t>
            </a:r>
            <a:endParaRPr lang="en-US" altLang="en-US" sz="2400"/>
          </a:p>
        </p:txBody>
      </p:sp>
      <p:sp>
        <p:nvSpPr>
          <p:cNvPr id="195" name="Google Shape;195;p41"/>
          <p:cNvSpPr txBox="1"/>
          <p:nvPr>
            <p:ph type="subTitle" idx="1"/>
          </p:nvPr>
        </p:nvSpPr>
        <p:spPr>
          <a:xfrm>
            <a:off x="4144050" y="2716095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Uses misleading inputs (adversarial examples) to deceive ML models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Inputs appear normal to humans but mislead AI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Impact: image classification, speech recognition, autonomous systems, finance, healthcare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/>
          <p:nvPr>
            <p:ph type="subTitle" idx="1"/>
          </p:nvPr>
        </p:nvSpPr>
        <p:spPr>
          <a:xfrm>
            <a:off x="2481900" y="213966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Input modified to mislead ML models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Humans see minor/no change, AI misclassifies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Example: Slightly altered dog image classified as a cat</a:t>
            </a:r>
            <a:endParaRPr lang="en-US" altLang="en-US"/>
          </a:p>
        </p:txBody>
      </p:sp>
      <p:sp>
        <p:nvSpPr>
          <p:cNvPr id="201" name="Google Shape;201;p4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Adversarial Examples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3788070" y="365209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Types of Adversarial Attacks</a:t>
            </a:r>
            <a:endParaRPr lang="en-US" altLang="en-US"/>
          </a:p>
        </p:txBody>
      </p:sp>
      <p:sp>
        <p:nvSpPr>
          <p:cNvPr id="207" name="Google Shape;207;p43"/>
          <p:cNvSpPr txBox="1"/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GB">
              <a:solidFill>
                <a:srgbClr val="001633"/>
              </a:solidFill>
              <a:latin typeface="Calibri" charset="0"/>
            </a:endParaRPr>
          </a:p>
        </p:txBody>
      </p:sp>
      <p:sp>
        <p:nvSpPr>
          <p:cNvPr id="208" name="Google Shape;208;p4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GB">
              <a:solidFill>
                <a:srgbClr val="001633"/>
              </a:solidFill>
              <a:latin typeface="Calibri" charset="0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 flipH="1">
            <a:off x="3610750" y="2643697"/>
            <a:ext cx="25400" cy="16097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122641"/>
                </a:solidFill>
                <a:latin typeface="Calibri" charset="0"/>
              </a:rPr>
              <a:t>.</a:t>
            </a:r>
            <a:endParaRPr lang="de-DE" altLang="en-GB">
              <a:solidFill>
                <a:srgbClr val="122641"/>
              </a:solidFill>
              <a:latin typeface="Calibri" charset="0"/>
            </a:endParaRPr>
          </a:p>
        </p:txBody>
      </p:sp>
      <p:sp>
        <p:nvSpPr>
          <p:cNvPr id="223" name="Google Shape;223;p45"/>
          <p:cNvSpPr txBox="1"/>
          <p:nvPr>
            <p:ph type="title"/>
          </p:nvPr>
        </p:nvSpPr>
        <p:spPr>
          <a:xfrm>
            <a:off x="1979883" y="177801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ym typeface="+mn-ea"/>
              </a:rPr>
              <a:t>Poisoning Attacks</a:t>
            </a:r>
            <a:endParaRPr lang="en-GB"/>
          </a:p>
        </p:txBody>
      </p:sp>
      <p:sp>
        <p:nvSpPr>
          <p:cNvPr id="224" name="Google Shape;224;p45"/>
          <p:cNvSpPr txBox="1"/>
          <p:nvPr>
            <p:ph type="subTitle" idx="1"/>
          </p:nvPr>
        </p:nvSpPr>
        <p:spPr>
          <a:xfrm>
            <a:off x="1937338" y="278739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FAB40"/>
                </a:solidFill>
                <a:sym typeface="+mn-ea"/>
              </a:rPr>
              <a:t>Corrupt training data</a:t>
            </a:r>
            <a:endParaRPr lang="en-US" altLang="en-US">
              <a:solidFill>
                <a:srgbClr val="FFAB40"/>
              </a:solidFill>
              <a:sym typeface="+mn-ea"/>
            </a:endParaRPr>
          </a:p>
        </p:txBody>
      </p:sp>
      <p:sp>
        <p:nvSpPr>
          <p:cNvPr id="225" name="Google Shape;225;p45"/>
          <p:cNvSpPr txBox="1"/>
          <p:nvPr>
            <p:ph type="title" idx="2"/>
          </p:nvPr>
        </p:nvSpPr>
        <p:spPr>
          <a:xfrm>
            <a:off x="4859108" y="177801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ym typeface="+mn-ea"/>
              </a:rPr>
              <a:t>Evasion Attacks</a:t>
            </a:r>
            <a:endParaRPr lang="en-GB"/>
          </a:p>
        </p:txBody>
      </p:sp>
      <p:sp>
        <p:nvSpPr>
          <p:cNvPr id="226" name="Google Shape;226;p45"/>
          <p:cNvSpPr txBox="1"/>
          <p:nvPr>
            <p:ph type="subTitle" idx="3"/>
          </p:nvPr>
        </p:nvSpPr>
        <p:spPr>
          <a:xfrm>
            <a:off x="4816563" y="278739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FAB40"/>
                </a:solidFill>
                <a:sym typeface="+mn-ea"/>
              </a:rPr>
              <a:t>Modify input at inference</a:t>
            </a:r>
            <a:endParaRPr lang="en-US" altLang="en-US">
              <a:solidFill>
                <a:srgbClr val="FFAB40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>
              <a:solidFill>
                <a:srgbClr val="FFAB40"/>
              </a:solidFill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FAB40"/>
                </a:solidFill>
                <a:sym typeface="+mn-ea"/>
              </a:rPr>
              <a:t>Nontargeted: any wrong output</a:t>
            </a:r>
            <a:endParaRPr lang="en-US" altLang="en-US">
              <a:solidFill>
                <a:srgbClr val="FFAB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>
              <a:solidFill>
                <a:srgbClr val="FFAB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FAB40"/>
                </a:solidFill>
                <a:sym typeface="+mn-ea"/>
              </a:rPr>
              <a:t>Targeted: specific wrong output</a:t>
            </a:r>
            <a:endParaRPr lang="en-US" altLang="en-US">
              <a:solidFill>
                <a:srgbClr val="FFAB40"/>
              </a:solidFill>
              <a:sym typeface="+mn-ea"/>
            </a:endParaRPr>
          </a:p>
        </p:txBody>
      </p:sp>
      <p:cxnSp>
        <p:nvCxnSpPr>
          <p:cNvPr id="227" name="Google Shape;227;p45"/>
          <p:cNvCxnSpPr/>
          <p:nvPr/>
        </p:nvCxnSpPr>
        <p:spPr>
          <a:xfrm flipV="1">
            <a:off x="2742488" y="2381788"/>
            <a:ext cx="855345" cy="82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 flipV="1">
            <a:off x="5694738" y="2381788"/>
            <a:ext cx="712470" cy="82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67313" y="2760355"/>
            <a:ext cx="2390100" cy="548400"/>
          </a:xfrm>
        </p:spPr>
        <p:txBody>
          <a:bodyPr/>
          <a:p>
            <a:r>
              <a:rPr lang="en-US" altLang="en-US">
                <a:sym typeface="+mn-ea"/>
              </a:rPr>
              <a:t>Model Extraction: </a:t>
            </a:r>
            <a:br>
              <a:rPr lang="en-US" altLang="en-US">
                <a:sym typeface="+mn-ea"/>
              </a:rPr>
            </a:br>
            <a:br>
              <a:rPr lang="en-US" altLang="en-US">
                <a:sym typeface="+mn-ea"/>
              </a:rPr>
            </a:br>
            <a:r>
              <a:rPr lang="en-US" altLang="en-US">
                <a:solidFill>
                  <a:srgbClr val="FFAB40"/>
                </a:solidFill>
                <a:sym typeface="+mn-ea"/>
              </a:rPr>
              <a:t>Copying model functionality</a:t>
            </a:r>
            <a:endParaRPr lang="en-US" altLang="en-US">
              <a:solidFill>
                <a:srgbClr val="FFAB40"/>
              </a:solidFill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688975" y="2586990"/>
            <a:ext cx="2384425" cy="1435735"/>
          </a:xfrm>
        </p:spPr>
        <p:txBody>
          <a:bodyPr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US">
                <a:solidFill>
                  <a:srgbClr val="122641"/>
                </a:solidFill>
                <a:latin typeface="Calibri" charset="0"/>
              </a:rPr>
              <a:t>.</a:t>
            </a:r>
            <a:endParaRPr lang="de-DE" altLang="en-US">
              <a:solidFill>
                <a:srgbClr val="122641"/>
              </a:solidFill>
              <a:latin typeface="Calibri" charset="0"/>
            </a:endParaRPr>
          </a:p>
        </p:txBody>
      </p:sp>
      <p:sp>
        <p:nvSpPr>
          <p:cNvPr id="4" name="Title 3"/>
          <p:cNvSpPr/>
          <p:nvPr>
            <p:ph type="title" idx="2"/>
          </p:nvPr>
        </p:nvSpPr>
        <p:spPr>
          <a:xfrm>
            <a:off x="2870788" y="2499370"/>
            <a:ext cx="2390100" cy="548400"/>
          </a:xfrm>
        </p:spPr>
        <p:txBody>
          <a:bodyPr/>
          <a:p>
            <a:r>
              <a:rPr lang="en-US" altLang="en-US">
                <a:sym typeface="+mn-ea"/>
              </a:rPr>
              <a:t>Inference Attacks: </a:t>
            </a:r>
            <a:br>
              <a:rPr lang="en-US" altLang="en-US">
                <a:sym typeface="+mn-ea"/>
              </a:rPr>
            </a:br>
            <a:br>
              <a:rPr lang="en-US" altLang="en-US">
                <a:sym typeface="+mn-ea"/>
              </a:rPr>
            </a:br>
            <a:r>
              <a:rPr lang="en-US" altLang="en-US">
                <a:solidFill>
                  <a:srgbClr val="FFAB40"/>
                </a:solidFill>
                <a:sym typeface="+mn-ea"/>
              </a:rPr>
              <a:t>Extract sensitive info</a:t>
            </a:r>
            <a:endParaRPr lang="en-US" altLang="en-US">
              <a:solidFill>
                <a:srgbClr val="FFAB40"/>
              </a:solidFill>
              <a:latin typeface="Calibri" charset="0"/>
              <a:sym typeface="+mn-ea"/>
            </a:endParaRPr>
          </a:p>
        </p:txBody>
      </p:sp>
      <p:sp>
        <p:nvSpPr>
          <p:cNvPr id="5" name="Subtitle 4"/>
          <p:cNvSpPr/>
          <p:nvPr>
            <p:ph type="subTitle" idx="3"/>
          </p:nvPr>
        </p:nvSpPr>
        <p:spPr>
          <a:xfrm>
            <a:off x="3073488" y="2859150"/>
            <a:ext cx="2390100" cy="1235100"/>
          </a:xfrm>
        </p:spPr>
        <p:txBody>
          <a:bodyPr/>
          <a:p>
            <a:r>
              <a:rPr lang="de-DE" altLang="en-US">
                <a:solidFill>
                  <a:srgbClr val="122641"/>
                </a:solidFill>
                <a:latin typeface="Calibri" charset="0"/>
              </a:rPr>
              <a:t>.</a:t>
            </a:r>
            <a:endParaRPr lang="de-DE" altLang="en-US">
              <a:solidFill>
                <a:srgbClr val="122641"/>
              </a:solidFill>
              <a:latin typeface="Calibri" charset="0"/>
            </a:endParaRPr>
          </a:p>
        </p:txBody>
      </p:sp>
      <p:sp>
        <p:nvSpPr>
          <p:cNvPr id="7" name="Title 3"/>
          <p:cNvSpPr/>
          <p:nvPr/>
        </p:nvSpPr>
        <p:spPr>
          <a:xfrm>
            <a:off x="5436188" y="278766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ym typeface="+mn-ea"/>
              </a:rPr>
              <a:t>Transfer Attacks: </a:t>
            </a:r>
            <a:endParaRPr lang="en-US" altLang="en-US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FAB40"/>
                </a:solidFill>
                <a:sym typeface="+mn-ea"/>
              </a:rPr>
              <a:t>Attack other models using crafted inputs</a:t>
            </a:r>
            <a:endParaRPr lang="en-US" altLang="en-US">
              <a:solidFill>
                <a:srgbClr val="FFAB40"/>
              </a:solidFill>
              <a:latin typeface="Calibri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Threat Model Taxonomy</a:t>
            </a:r>
            <a:endParaRPr lang="en-US" altLang="en-US"/>
          </a:p>
        </p:txBody>
      </p:sp>
      <p:sp>
        <p:nvSpPr>
          <p:cNvPr id="274" name="Google Shape;274;p4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White-box: Full access to model, parameters, and gradients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Black-box: Only input-output observation</a:t>
            </a: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Gray-box: Partial model knowledge</a:t>
            </a:r>
            <a:endParaRPr lang="en-US" altLang="en-US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Attack Workflow</a:t>
            </a:r>
            <a:endParaRPr lang="en-US" altLang="en-US"/>
          </a:p>
        </p:txBody>
      </p:sp>
      <p:sp>
        <p:nvSpPr>
          <p:cNvPr id="1994" name="Google Shape;1994;p57"/>
          <p:cNvSpPr txBox="1"/>
          <p:nvPr>
            <p:ph type="body" idx="1"/>
          </p:nvPr>
        </p:nvSpPr>
        <p:spPr>
          <a:xfrm>
            <a:off x="1067241" y="2211720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en-US"/>
              <a:t>Reconnaissance: Map outputs &amp; limits</a:t>
            </a:r>
            <a:endParaRPr lang="en-US" alt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en-US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en-US"/>
              <a:t>Construction: Craft malicious inputs</a:t>
            </a:r>
            <a:endParaRPr lang="en-US" altLang="en-US"/>
          </a:p>
        </p:txBody>
      </p:sp>
      <p:sp>
        <p:nvSpPr>
          <p:cNvPr id="1995" name="Google Shape;1995;p57"/>
          <p:cNvSpPr txBox="1"/>
          <p:nvPr>
            <p:ph type="body" idx="2"/>
          </p:nvPr>
        </p:nvSpPr>
        <p:spPr>
          <a:xfrm>
            <a:off x="4673852" y="2211720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en-US"/>
              <a:t>Exploitation: Send payload</a:t>
            </a:r>
            <a:endParaRPr lang="en-US" altLang="en-US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en-US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en-US"/>
              <a:t>Adaptation: Refine attack based on response</a:t>
            </a:r>
            <a:endParaRPr lang="en-US" altLang="en-US"/>
          </a:p>
        </p:txBody>
      </p:sp>
      <p:sp>
        <p:nvSpPr>
          <p:cNvPr id="1996" name="Google Shape;1996;p57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GB">
              <a:solidFill>
                <a:srgbClr val="001633"/>
              </a:solidFill>
              <a:latin typeface="Calibri" charset="0"/>
            </a:endParaRPr>
          </a:p>
        </p:txBody>
      </p:sp>
      <p:sp>
        <p:nvSpPr>
          <p:cNvPr id="1997" name="Google Shape;1997;p57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en-GB">
                <a:solidFill>
                  <a:srgbClr val="001633"/>
                </a:solidFill>
                <a:latin typeface="Calibri" charset="0"/>
              </a:rPr>
              <a:t>.</a:t>
            </a:r>
            <a:endParaRPr lang="de-DE" altLang="en-GB">
              <a:solidFill>
                <a:srgbClr val="001633"/>
              </a:solidFill>
              <a:latin typeface="Calibri" charset="0"/>
            </a:endParaRPr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3836</Words>
  <Application>WPS Writer</Application>
  <PresentationFormat/>
  <Paragraphs>188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SimSun</vt:lpstr>
      <vt:lpstr>Wingdings</vt:lpstr>
      <vt:lpstr>Arial</vt:lpstr>
      <vt:lpstr>Montserrat ExtraBold</vt:lpstr>
      <vt:lpstr>Montserrat</vt:lpstr>
      <vt:lpstr>Montserrat Medium</vt:lpstr>
      <vt:lpstr>Proxima Nova Semibold</vt:lpstr>
      <vt:lpstr>Proxima Nova</vt:lpstr>
      <vt:lpstr>Montserrat ExtraLight</vt:lpstr>
      <vt:lpstr>Microsoft YaHei</vt:lpstr>
      <vt:lpstr>汉仪旗黑</vt:lpstr>
      <vt:lpstr>Arial Unicode MS</vt:lpstr>
      <vt:lpstr>Calibri</vt:lpstr>
      <vt:lpstr>Helvetica Neue</vt:lpstr>
      <vt:lpstr>Amatic SC</vt:lpstr>
      <vt:lpstr>Roboto Medium</vt:lpstr>
      <vt:lpstr>Calibri</vt:lpstr>
      <vt:lpstr>汉仪书宋二KW</vt:lpstr>
      <vt:lpstr>Futuristic Background by Slidesgo</vt:lpstr>
      <vt:lpstr>B A C K G R O U N D</vt:lpstr>
      <vt:lpstr>CONTENTS OF THIS TEMPLATE</vt:lpstr>
      <vt:lpstr>WHOA!</vt:lpstr>
      <vt:lpstr>“This is a quote, words full of wisdom that someone important said and can make the reader get inspired.”</vt:lpstr>
      <vt:lpstr>01</vt:lpstr>
      <vt:lpstr>VENUS</vt:lpstr>
      <vt:lpstr>Inference Attacks: </vt:lpstr>
      <vt:lpstr>AWESOME WORDS</vt:lpstr>
      <vt:lpstr>CONCEPT 2</vt:lpstr>
      <vt:lpstr>VENUS</vt:lpstr>
      <vt:lpstr>300,000</vt:lpstr>
      <vt:lpstr>A SUMMARY IS GOOD!</vt:lpstr>
      <vt:lpstr>PowerPoint 演示文稿</vt:lpstr>
      <vt:lpstr>PowerPoint 演示文稿</vt:lpstr>
      <vt:lpstr>—WILL WHITMAN</vt:lpstr>
      <vt:lpstr>A GOOD WAY TO END THE PRESENTATION</vt:lpstr>
      <vt:lpstr>MOBILE WEB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SECURITY</dc:title>
  <dc:creator/>
  <cp:lastModifiedBy>Zonia Idrees</cp:lastModifiedBy>
  <cp:revision>2</cp:revision>
  <dcterms:created xsi:type="dcterms:W3CDTF">2025-11-16T16:31:45Z</dcterms:created>
  <dcterms:modified xsi:type="dcterms:W3CDTF">2025-11-16T16:31:45Z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B5105F938701979023F31969CF7A1CA3_42</vt:lpwstr>
  </property>
  <property fmtid="{D5CDD505-2E9C-101B-9397-08002B2CF9AE}" pid="3" name="KSOProductBuildVer">
    <vt:lpwstr>1033-6.11.0.8615</vt:lpwstr>
  </property>
</Properties>
</file>